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3"/>
    <p:sldId id="261" r:id="rId4"/>
    <p:sldId id="283" r:id="rId5"/>
    <p:sldId id="311" r:id="rId6"/>
    <p:sldId id="312" r:id="rId7"/>
    <p:sldId id="313" r:id="rId8"/>
    <p:sldId id="262" r:id="rId9"/>
    <p:sldId id="315" r:id="rId10"/>
    <p:sldId id="327" r:id="rId11"/>
    <p:sldId id="329" r:id="rId12"/>
    <p:sldId id="316" r:id="rId13"/>
    <p:sldId id="317" r:id="rId14"/>
    <p:sldId id="318" r:id="rId15"/>
    <p:sldId id="330" r:id="rId16"/>
    <p:sldId id="284" r:id="rId17"/>
    <p:sldId id="331" r:id="rId18"/>
    <p:sldId id="320" r:id="rId19"/>
    <p:sldId id="332" r:id="rId20"/>
    <p:sldId id="285" r:id="rId21"/>
    <p:sldId id="33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C"/>
    <a:srgbClr val="FF9409"/>
    <a:srgbClr val="9E211B"/>
    <a:srgbClr val="E3D2AE"/>
    <a:srgbClr val="DAECF7"/>
    <a:srgbClr val="C7020C"/>
    <a:srgbClr val="C91324"/>
    <a:srgbClr val="162F81"/>
    <a:srgbClr val="8A3E7E"/>
    <a:srgbClr val="42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58" d="100"/>
          <a:sy n="58" d="100"/>
        </p:scale>
        <p:origin x="-102" y="-157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167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1677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7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864" y="987552"/>
            <a:ext cx="6122136" cy="58704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3805" y="2015490"/>
            <a:ext cx="848106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32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Store Sales - Time Series Forecasting</a:t>
            </a:r>
            <a:endParaRPr kumimoji="1" sz="3200" b="1" dirty="0" smtClean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sz="32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商店销售-时间序列预测</a:t>
            </a:r>
            <a:endParaRPr kumimoji="1" sz="3200" b="1" dirty="0" smtClean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1663" y="3307916"/>
            <a:ext cx="4575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机器学习综合</a:t>
            </a:r>
            <a:r>
              <a:rPr kumimoji="1" lang="zh-CN" altLang="en-US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实验</a:t>
            </a:r>
            <a:endParaRPr kumimoji="1" lang="zh-CN" altLang="en-US" dirty="0" smtClean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1663" y="4251962"/>
            <a:ext cx="4575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4C4C4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汇报人：</a:t>
            </a:r>
            <a:r>
              <a:rPr kumimoji="1" lang="zh-CN" altLang="en-US" dirty="0" smtClean="0">
                <a:solidFill>
                  <a:srgbClr val="4C4C4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王骏景     </a:t>
            </a:r>
            <a:r>
              <a:rPr kumimoji="1" lang="zh-CN" altLang="en-US" dirty="0" smtClean="0">
                <a:solidFill>
                  <a:srgbClr val="4C4C4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时间：</a:t>
            </a:r>
            <a:r>
              <a:rPr kumimoji="1" lang="en-US" altLang="zh-CN" dirty="0" smtClean="0">
                <a:solidFill>
                  <a:srgbClr val="4C4C4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2021.12.13</a:t>
            </a:r>
            <a:endParaRPr kumimoji="1" lang="zh-CN" altLang="en-US" dirty="0">
              <a:solidFill>
                <a:srgbClr val="4C4C4C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77240"/>
            <a:ext cx="1961515" cy="71755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735455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理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5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0750" y="2206943"/>
            <a:ext cx="5269230" cy="17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110" y="4274185"/>
            <a:ext cx="5265420" cy="111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回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归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测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0" name="图片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959610"/>
            <a:ext cx="8447405" cy="1430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图片 56"/>
          <p:cNvPicPr>
            <a:picLocks noChangeAspect="1"/>
          </p:cNvPicPr>
          <p:nvPr/>
        </p:nvPicPr>
        <p:blipFill>
          <a:blip r:embed="rId6"/>
          <a:srcRect r="1064" b="8575"/>
          <a:stretch>
            <a:fillRect/>
          </a:stretch>
        </p:blipFill>
        <p:spPr>
          <a:xfrm>
            <a:off x="9373235" y="600075"/>
            <a:ext cx="2538095" cy="5172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6412230" y="991870"/>
            <a:ext cx="28600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右图是结果偏差程度：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果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分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析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73885" y="2626360"/>
            <a:ext cx="5315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5"/>
                </a:solidFill>
              </a:rPr>
              <a:t>显然“SCHOOL AND OFFICE SUPPLIES”需要特别注意</a:t>
            </a:r>
            <a:endParaRPr lang="zh-CN" altLang="en-US">
              <a:solidFill>
                <a:schemeClr val="accent5"/>
              </a:solidFill>
            </a:endParaRPr>
          </a:p>
        </p:txBody>
      </p:sp>
      <p:pic>
        <p:nvPicPr>
          <p:cNvPr id="62" name="图片 56"/>
          <p:cNvPicPr>
            <a:picLocks noChangeAspect="1"/>
          </p:cNvPicPr>
          <p:nvPr/>
        </p:nvPicPr>
        <p:blipFill>
          <a:blip r:embed="rId5"/>
          <a:srcRect l="-3637" t="82019" r="-424" b="7439"/>
          <a:stretch>
            <a:fillRect/>
          </a:stretch>
        </p:blipFill>
        <p:spPr>
          <a:xfrm>
            <a:off x="1714500" y="1849120"/>
            <a:ext cx="5333365" cy="77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图片 58" descr="IMG_2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3960" y="3431540"/>
            <a:ext cx="6281420" cy="3284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223645" y="3437890"/>
            <a:ext cx="3273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 b="0">
                <a:latin typeface="Times New Roman" panose="02020603050405020304" charset="0"/>
                <a:ea typeface="宋体" panose="02010600030101010101" pitchFamily="2" charset="-122"/>
              </a:rPr>
              <a:t>查看学校和办公用品的分布：</a:t>
            </a:r>
            <a:endParaRPr lang="zh-CN" sz="20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97560"/>
            <a:ext cx="2047240" cy="69723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735455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回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归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6" name="图片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945" y="212725"/>
            <a:ext cx="7284085" cy="635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960880" y="1724660"/>
            <a:ext cx="203009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2000"/>
              <a:t>代码如</a:t>
            </a:r>
            <a:r>
              <a:rPr lang="zh-CN" altLang="en-US" sz="2000"/>
              <a:t>右图所示：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97560"/>
            <a:ext cx="2713990" cy="69723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2407285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进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回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归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果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0" name="图片 64"/>
          <p:cNvPicPr>
            <a:picLocks noChangeAspect="1"/>
          </p:cNvPicPr>
          <p:nvPr/>
        </p:nvPicPr>
        <p:blipFill>
          <a:blip r:embed="rId5"/>
          <a:srcRect r="1037" b="8896"/>
          <a:stretch>
            <a:fillRect/>
          </a:stretch>
        </p:blipFill>
        <p:spPr>
          <a:xfrm>
            <a:off x="4981575" y="351790"/>
            <a:ext cx="3044190" cy="593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64"/>
          <p:cNvPicPr>
            <a:picLocks noChangeAspect="1"/>
          </p:cNvPicPr>
          <p:nvPr/>
        </p:nvPicPr>
        <p:blipFill>
          <a:blip r:embed="rId5"/>
          <a:srcRect l="-761" t="80463" r="4842" b="9668"/>
          <a:stretch>
            <a:fillRect/>
          </a:stretch>
        </p:blipFill>
        <p:spPr>
          <a:xfrm>
            <a:off x="8553450" y="2394585"/>
            <a:ext cx="2720975" cy="5924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392160" y="1395730"/>
            <a:ext cx="331279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/>
            <a:r>
              <a:rPr lang="zh-CN" altLang="en-US"/>
              <a:t>显然SCHOOL AND OFFICE SUPPLIES已经得到了有效</a:t>
            </a:r>
            <a:r>
              <a:rPr lang="zh-CN" altLang="en-US"/>
              <a:t>处理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0"/>
          <p:cNvGrpSpPr/>
          <p:nvPr/>
        </p:nvGrpSpPr>
        <p:grpSpPr>
          <a:xfrm>
            <a:off x="3594523" y="2415363"/>
            <a:ext cx="2892339" cy="1168479"/>
            <a:chOff x="5616530" y="-1285285"/>
            <a:chExt cx="3856453" cy="1557975"/>
          </a:xfrm>
        </p:grpSpPr>
        <p:sp>
          <p:nvSpPr>
            <p:cNvPr id="6" name="矩形 5"/>
            <p:cNvSpPr/>
            <p:nvPr/>
          </p:nvSpPr>
          <p:spPr>
            <a:xfrm>
              <a:off x="5637293" y="-136251"/>
              <a:ext cx="3835690" cy="4089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Model training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16530" y="-1285285"/>
              <a:ext cx="2682241" cy="86021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模型</a:t>
              </a:r>
              <a:r>
                <a:rPr lang="zh-CN" altLang="en-US" sz="36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训练</a:t>
              </a:r>
              <a:endParaRPr lang="zh-CN" altLang="en-US" sz="36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84267" y="2015254"/>
            <a:ext cx="28258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0" b="1" i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03.</a:t>
            </a:r>
            <a:endParaRPr kumimoji="1" lang="zh-CN" altLang="en-US" sz="13000" b="1" i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265049" y="2133600"/>
            <a:ext cx="4926953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712238"/>
            <a:chOff x="6629352" y="1760489"/>
            <a:chExt cx="8703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模型训练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择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>
            <p:custDataLst>
              <p:tags r:id="rId5"/>
            </p:custDataLst>
          </p:nvPr>
        </p:nvGrpSpPr>
        <p:grpSpPr>
          <a:xfrm>
            <a:off x="2098040" y="1724660"/>
            <a:ext cx="9305925" cy="1387475"/>
            <a:chOff x="3304" y="2716"/>
            <a:chExt cx="14655" cy="2185"/>
          </a:xfrm>
        </p:grpSpPr>
        <p:sp>
          <p:nvSpPr>
            <p:cNvPr id="6" name="对角圆角矩形 5"/>
            <p:cNvSpPr/>
            <p:nvPr>
              <p:custDataLst>
                <p:tags r:id="rId6"/>
              </p:custDataLst>
            </p:nvPr>
          </p:nvSpPr>
          <p:spPr>
            <a:xfrm>
              <a:off x="3415" y="2841"/>
              <a:ext cx="14544" cy="2060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9" name="对角圆角矩形 8"/>
            <p:cNvSpPr/>
            <p:nvPr>
              <p:custDataLst>
                <p:tags r:id="rId7"/>
              </p:custDataLst>
            </p:nvPr>
          </p:nvSpPr>
          <p:spPr>
            <a:xfrm>
              <a:off x="3304" y="2716"/>
              <a:ext cx="14544" cy="2060"/>
            </a:xfrm>
            <a:prstGeom prst="round2DiagRect">
              <a:avLst/>
            </a:prstGeom>
            <a:solidFill>
              <a:schemeClr val="lt1"/>
            </a:solidFill>
            <a:ln w="12700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0" name="Title 6"/>
          <p:cNvSpPr txBox="1"/>
          <p:nvPr>
            <p:custDataLst>
              <p:tags r:id="rId8"/>
            </p:custDataLst>
          </p:nvPr>
        </p:nvSpPr>
        <p:spPr>
          <a:xfrm>
            <a:off x="2417445" y="2023110"/>
            <a:ext cx="8596630" cy="71183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最后我们使用RandomForestRegressor + ExtraTreesRegressor + baggingRegressor + VotingRegressor混合进行预测，得到了较好结果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4175" y="3521710"/>
            <a:ext cx="7252335" cy="1955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712238"/>
            <a:chOff x="6629352" y="1760489"/>
            <a:chExt cx="8703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模型训练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369695" y="1724660"/>
            <a:ext cx="523430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1</a:t>
            </a:r>
            <a:r>
              <a:rPr lang="zh-CN" altLang="en-US">
                <a:solidFill>
                  <a:schemeClr val="tx1"/>
                </a:solidFill>
              </a:rPr>
              <a:t>、RandomForest随机森林算法：随机森林是利用多个决策树对样本进行训练、分类并预测的一种算法，主要应用于回归和分类场景。在对数据进行分类的同时，还可以给出各个变量的重要性评分，评估各个变量在分类中所起的作用。随机森林是一种比较有名的集成学习方法，属于集成学习算法中弱学习器之间不存在依赖的一部分，其因为这个优点可以并行化运行，因此随机森林在一些大赛中往往是首要选择的模型。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介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绍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2235" y="4422775"/>
            <a:ext cx="52311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2</a:t>
            </a:r>
            <a:r>
              <a:rPr lang="zh-CN" altLang="en-US"/>
              <a:t>、ExtraTreesRegressor极端随机森林：在构建每一棵树的分裂节点时，不会任意的选取特征，而是先随机收集一部分特征，然后利用信息熵/基尼指数挑选最佳的节点特征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15175" y="730885"/>
            <a:ext cx="48387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3</a:t>
            </a:r>
            <a:r>
              <a:rPr lang="zh-CN" altLang="en-US"/>
              <a:t>、 Bagging算法(Bootstrap aggregating,引导聚集算法)又称装袋算法,是机器学习领域的一种团体学习算法.Bagging算法可与其他分类,回归算法结合,提高其准确率,稳定性的同时,通过降低结果的方差,避免过拟合的发生。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85355" y="2537460"/>
            <a:ext cx="459295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4</a:t>
            </a:r>
            <a:r>
              <a:rPr lang="zh-CN" altLang="en-US"/>
              <a:t>、VotingRegressor对数值型输出，比如回归任务，通常使用平均法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0" name="图片 9" descr="图片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83830" y="3131185"/>
            <a:ext cx="3255010" cy="271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712238"/>
            <a:chOff x="6629352" y="1760489"/>
            <a:chExt cx="8703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模型训练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型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训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练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355" y="2061845"/>
            <a:ext cx="7781925" cy="821055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2096770" y="1724660"/>
            <a:ext cx="5080000" cy="3371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</a:rPr>
              <a:t>Ridge</a:t>
            </a:r>
            <a:r>
              <a:rPr lang="zh-CN" altLang="en-US" sz="1600" b="0">
                <a:latin typeface="Times New Roman" panose="02020603050405020304" charset="0"/>
                <a:ea typeface="宋体" panose="02010600030101010101" pitchFamily="2" charset="-122"/>
              </a:rPr>
              <a:t>训练模型得到的得分：</a:t>
            </a:r>
            <a:endParaRPr lang="zh-CN" altLang="en-US" sz="16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0125" y="4481830"/>
            <a:ext cx="859282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</a:rPr>
              <a:t>RandomForestRegressor + ExtraTreesRegressor + baggingRegressor + VotingRegressor</a:t>
            </a:r>
            <a:r>
              <a:rPr lang="zh-CN" altLang="en-US" sz="1600" b="0">
                <a:latin typeface="Times New Roman" panose="02020603050405020304" charset="0"/>
                <a:ea typeface="宋体" panose="02010600030101010101" pitchFamily="2" charset="-122"/>
              </a:rPr>
              <a:t>训练模型得到的得分：</a:t>
            </a:r>
            <a:endParaRPr lang="zh-CN" altLang="en-US" sz="1600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5355" y="5065395"/>
            <a:ext cx="8273415" cy="74866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96770" y="2954020"/>
            <a:ext cx="8765540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1600" b="0">
                <a:latin typeface="Times New Roman" panose="02020603050405020304" charset="0"/>
                <a:ea typeface="宋体" panose="02010600030101010101" pitchFamily="2" charset="-122"/>
              </a:rPr>
              <a:t>RandomForestRegressor + ExtraTreesRegressor + GradientBoostingRegressor + baggingRegressor + VotingRegressor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sym typeface="+mn-ea"/>
              </a:rPr>
              <a:t>训练模型得到的得分：</a:t>
            </a:r>
            <a:endParaRPr lang="zh-CN" altLang="en-US" sz="16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0750" y="3581400"/>
            <a:ext cx="8110855" cy="785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0"/>
          <p:cNvGrpSpPr/>
          <p:nvPr/>
        </p:nvGrpSpPr>
        <p:grpSpPr>
          <a:xfrm>
            <a:off x="3594521" y="2415363"/>
            <a:ext cx="2892343" cy="1168479"/>
            <a:chOff x="5616530" y="-1285285"/>
            <a:chExt cx="3856457" cy="1557975"/>
          </a:xfrm>
        </p:grpSpPr>
        <p:sp>
          <p:nvSpPr>
            <p:cNvPr id="6" name="矩形 5"/>
            <p:cNvSpPr/>
            <p:nvPr/>
          </p:nvSpPr>
          <p:spPr>
            <a:xfrm>
              <a:off x="5637293" y="-136251"/>
              <a:ext cx="3835694" cy="4089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Summary of experience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16530" y="-1285285"/>
              <a:ext cx="2682240" cy="86021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心得</a:t>
              </a:r>
              <a:r>
                <a:rPr lang="zh-CN" altLang="en-US" sz="36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总结</a:t>
              </a:r>
              <a:endParaRPr lang="zh-CN" altLang="en-US" sz="36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84267" y="2015254"/>
            <a:ext cx="28258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0" b="1" i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04.</a:t>
            </a:r>
            <a:endParaRPr kumimoji="1" lang="zh-CN" altLang="en-US" sz="13000" b="1" i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265049" y="2133600"/>
            <a:ext cx="4926953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7755" y="2247205"/>
            <a:ext cx="1906490" cy="992577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60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  <a:endParaRPr lang="zh-CN" altLang="en-US" sz="6000" b="1" dirty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3759" y="3239778"/>
            <a:ext cx="1574476" cy="377024"/>
          </a:xfrm>
          <a:prstGeom prst="rect">
            <a:avLst/>
          </a:prstGeom>
          <a:noFill/>
        </p:spPr>
        <p:txBody>
          <a:bodyPr wrap="non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en-US" altLang="zh-CN" sz="2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合 24"/>
          <p:cNvGrpSpPr/>
          <p:nvPr/>
        </p:nvGrpSpPr>
        <p:grpSpPr>
          <a:xfrm>
            <a:off x="3849031" y="1323040"/>
            <a:ext cx="3515952" cy="643542"/>
            <a:chOff x="6629352" y="1760489"/>
            <a:chExt cx="4687936" cy="858056"/>
          </a:xfrm>
        </p:grpSpPr>
        <p:grpSp>
          <p:nvGrpSpPr>
            <p:cNvPr id="5" name="组合 40"/>
            <p:cNvGrpSpPr/>
            <p:nvPr/>
          </p:nvGrpSpPr>
          <p:grpSpPr>
            <a:xfrm>
              <a:off x="7481596" y="1780122"/>
              <a:ext cx="3835692" cy="838423"/>
              <a:chOff x="6875851" y="2143368"/>
              <a:chExt cx="3835692" cy="838423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75851" y="2675297"/>
                <a:ext cx="3835692" cy="30649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Introduction to competition questions</a:t>
                </a:r>
                <a:endPara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875851" y="2143368"/>
                <a:ext cx="1983740" cy="55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zh-CN" altLang="en-US" sz="2100" b="1" dirty="0" smtClean="0">
                    <a:solidFill>
                      <a:srgbClr val="4C4C4C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赛 题 简 介</a:t>
                </a:r>
                <a:endPara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6629352" y="1760489"/>
              <a:ext cx="1026351" cy="738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01.</a:t>
              </a:r>
              <a:endParaRPr lang="zh-CN" altLang="en-US" sz="30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5" name="组合 24"/>
          <p:cNvGrpSpPr/>
          <p:nvPr/>
        </p:nvGrpSpPr>
        <p:grpSpPr>
          <a:xfrm>
            <a:off x="3849031" y="3963682"/>
            <a:ext cx="3515952" cy="643542"/>
            <a:chOff x="6629352" y="1760489"/>
            <a:chExt cx="4687936" cy="858056"/>
          </a:xfrm>
        </p:grpSpPr>
        <p:grpSp>
          <p:nvGrpSpPr>
            <p:cNvPr id="16" name="组合 40"/>
            <p:cNvGrpSpPr/>
            <p:nvPr/>
          </p:nvGrpSpPr>
          <p:grpSpPr>
            <a:xfrm>
              <a:off x="7481596" y="1780122"/>
              <a:ext cx="3835692" cy="838423"/>
              <a:chOff x="6875851" y="2143368"/>
              <a:chExt cx="3835692" cy="838423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75851" y="2675297"/>
                <a:ext cx="3835692" cy="30649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Game analysis</a:t>
                </a:r>
                <a:endPara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6875851" y="2143368"/>
                <a:ext cx="1983740" cy="55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l"/>
                <a:r>
                  <a:rPr lang="zh-CN" altLang="en-US" sz="2100" b="1" dirty="0" smtClean="0">
                    <a:solidFill>
                      <a:srgbClr val="4C4C4C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赛 题 分 析</a:t>
                </a:r>
                <a:endPara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6629352" y="1760489"/>
              <a:ext cx="1015153" cy="7374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02.</a:t>
              </a:r>
              <a:endParaRPr lang="zh-CN" altLang="en-US" sz="30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481235" y="1337765"/>
            <a:ext cx="3515952" cy="643542"/>
            <a:chOff x="6629352" y="1760489"/>
            <a:chExt cx="4687936" cy="858056"/>
          </a:xfrm>
        </p:grpSpPr>
        <p:grpSp>
          <p:nvGrpSpPr>
            <p:cNvPr id="26" name="组合 40"/>
            <p:cNvGrpSpPr/>
            <p:nvPr/>
          </p:nvGrpSpPr>
          <p:grpSpPr>
            <a:xfrm>
              <a:off x="7481596" y="1780122"/>
              <a:ext cx="3835692" cy="838423"/>
              <a:chOff x="6875851" y="2143368"/>
              <a:chExt cx="3835692" cy="838423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875851" y="2675297"/>
                <a:ext cx="3835692" cy="30649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Model training</a:t>
                </a:r>
                <a:endPara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875851" y="2143368"/>
                <a:ext cx="2804160" cy="55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l"/>
                <a:r>
                  <a:rPr lang="zh-CN" altLang="en-US" sz="2100" spc="600" dirty="0">
                    <a:solidFill>
                      <a:srgbClr val="000000"/>
                    </a:solidFill>
                    <a:latin typeface="Open Sans" panose="020B0606030504020204" pitchFamily="34" charset="0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模 型 训 练</a:t>
                </a:r>
                <a:endPara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6629352" y="1760489"/>
              <a:ext cx="1015153" cy="7374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03.</a:t>
              </a:r>
              <a:endParaRPr lang="zh-CN" altLang="en-US" sz="30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5" name="组合 24"/>
          <p:cNvGrpSpPr/>
          <p:nvPr/>
        </p:nvGrpSpPr>
        <p:grpSpPr>
          <a:xfrm>
            <a:off x="7481235" y="3978407"/>
            <a:ext cx="3515952" cy="643542"/>
            <a:chOff x="6629352" y="1760489"/>
            <a:chExt cx="4687936" cy="858056"/>
          </a:xfrm>
        </p:grpSpPr>
        <p:grpSp>
          <p:nvGrpSpPr>
            <p:cNvPr id="36" name="组合 40"/>
            <p:cNvGrpSpPr/>
            <p:nvPr/>
          </p:nvGrpSpPr>
          <p:grpSpPr>
            <a:xfrm>
              <a:off x="7481596" y="1780122"/>
              <a:ext cx="3835692" cy="838423"/>
              <a:chOff x="6875851" y="2143368"/>
              <a:chExt cx="3835692" cy="838423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6875851" y="2675297"/>
                <a:ext cx="3835692" cy="30649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defRPr/>
                </a:pPr>
                <a:r>
                  <a:rPr lang="en-US" altLang="zh-CN" sz="900" dirty="0">
                    <a:solidFill>
                      <a:schemeClr val="bg1">
                        <a:lumMod val="6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</a:rPr>
                  <a:t>Summary of experience</a:t>
                </a:r>
                <a:endParaRPr lang="en-US" altLang="zh-CN" sz="9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6875851" y="2143368"/>
                <a:ext cx="2804160" cy="5520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l"/>
                <a:r>
                  <a:rPr lang="zh-CN" altLang="en-US" sz="2100" spc="600" dirty="0">
                    <a:solidFill>
                      <a:srgbClr val="000000"/>
                    </a:solidFill>
                    <a:latin typeface="Open Sans" panose="020B0606030504020204" pitchFamily="34" charset="0"/>
                    <a:ea typeface="微软雅黑" panose="020B0503020204020204" charset="-122"/>
                    <a:cs typeface="Open Sans" panose="020B0606030504020204" pitchFamily="34" charset="0"/>
                    <a:sym typeface="Open Sans" panose="020B0606030504020204" pitchFamily="34" charset="0"/>
                  </a:rPr>
                  <a:t>心 得 总 结</a:t>
                </a:r>
                <a:endPara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6629352" y="1760489"/>
              <a:ext cx="1015153" cy="7374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04.</a:t>
              </a:r>
              <a:endParaRPr lang="zh-CN" altLang="en-US" sz="30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712238"/>
            <a:chOff x="6629352" y="1760489"/>
            <a:chExt cx="8703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心得总结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04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2519045" y="2346960"/>
            <a:ext cx="5234305" cy="2667635"/>
            <a:chOff x="3967" y="3696"/>
            <a:chExt cx="8243" cy="4201"/>
          </a:xfrm>
        </p:grpSpPr>
        <p:sp>
          <p:nvSpPr>
            <p:cNvPr id="9" name="对角圆角矩形 8"/>
            <p:cNvSpPr/>
            <p:nvPr>
              <p:custDataLst>
                <p:tags r:id="rId2"/>
              </p:custDataLst>
            </p:nvPr>
          </p:nvSpPr>
          <p:spPr>
            <a:xfrm>
              <a:off x="4078" y="3821"/>
              <a:ext cx="8132" cy="4076"/>
            </a:xfrm>
            <a:prstGeom prst="round2DiagRect">
              <a:avLst/>
            </a:prstGeom>
            <a:solidFill>
              <a:schemeClr val="accent1"/>
            </a:solidFill>
            <a:ln w="1270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对角圆角矩形 9"/>
            <p:cNvSpPr/>
            <p:nvPr>
              <p:custDataLst>
                <p:tags r:id="rId3"/>
              </p:custDataLst>
            </p:nvPr>
          </p:nvSpPr>
          <p:spPr>
            <a:xfrm>
              <a:off x="3967" y="3696"/>
              <a:ext cx="8132" cy="4076"/>
            </a:xfrm>
            <a:prstGeom prst="round2DiagRect">
              <a:avLst/>
            </a:prstGeom>
            <a:solidFill>
              <a:schemeClr val="lt1"/>
            </a:solidFill>
            <a:ln w="12700" cmpd="sng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2838450" y="2645410"/>
            <a:ext cx="4525009" cy="1991995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从简单的岭回归再到后来的模型进行融合得到更佳的结果，通过这个Store Sales - Time Series Forecasting我将机器学习的思想运用到比赛当中，取得了比较好的结果，但有些不足的就是可视化做的不够，不够直观。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6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7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8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心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得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总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结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864" y="987552"/>
            <a:ext cx="6122136" cy="58704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3959" y="2015256"/>
            <a:ext cx="5010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endParaRPr kumimoji="1" lang="zh-CN" altLang="en-US" sz="7200" b="1" dirty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00011" y="1461258"/>
            <a:ext cx="3878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24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引领未来</a:t>
            </a:r>
            <a:endParaRPr kumimoji="1" lang="zh-CN" altLang="en-US" sz="2400" b="1" dirty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1663" y="3307916"/>
            <a:ext cx="4575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机器学习综合实验</a:t>
            </a:r>
            <a:endParaRPr kumimoji="1" lang="zh-CN" altLang="en-US" dirty="0">
              <a:solidFill>
                <a:srgbClr val="4C4C4C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1663" y="4251962"/>
            <a:ext cx="457550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4C4C4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汇报人：王骏景     时间：</a:t>
            </a:r>
            <a:r>
              <a:rPr kumimoji="1" lang="en-US" altLang="zh-CN" dirty="0" smtClean="0">
                <a:solidFill>
                  <a:srgbClr val="4C4C4C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+mn-ea"/>
              </a:rPr>
              <a:t>2021.12.13</a:t>
            </a:r>
            <a:endParaRPr kumimoji="1" lang="zh-CN" altLang="en-US" dirty="0">
              <a:solidFill>
                <a:srgbClr val="4C4C4C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0"/>
          <p:cNvGrpSpPr/>
          <p:nvPr/>
        </p:nvGrpSpPr>
        <p:grpSpPr>
          <a:xfrm>
            <a:off x="3594735" y="2425700"/>
            <a:ext cx="3656330" cy="1162050"/>
            <a:chOff x="5616530" y="-1285285"/>
            <a:chExt cx="4096950" cy="1560953"/>
          </a:xfrm>
        </p:grpSpPr>
        <p:sp>
          <p:nvSpPr>
            <p:cNvPr id="6" name="矩形 5"/>
            <p:cNvSpPr/>
            <p:nvPr/>
          </p:nvSpPr>
          <p:spPr>
            <a:xfrm>
              <a:off x="5637164" y="-136321"/>
              <a:ext cx="4076316" cy="41198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Introduction to competition questions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16530" y="-1285285"/>
              <a:ext cx="3225800" cy="86662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6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简 介</a:t>
              </a:r>
              <a:endParaRPr lang="zh-CN" altLang="en-US" sz="36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84267" y="2015254"/>
            <a:ext cx="28258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0" b="1" i="1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kumimoji="1" lang="en-US" altLang="zh-CN" sz="13000" b="1" i="1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endParaRPr kumimoji="1" lang="zh-CN" altLang="en-US" sz="13000" b="1" i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265049" y="2133600"/>
            <a:ext cx="4926953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9155" cy="1712238"/>
            <a:chOff x="6629352" y="1760489"/>
            <a:chExt cx="8788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赛题简介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8876" cy="738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519045" y="2346960"/>
            <a:ext cx="52343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预测不仅适用于气象学家。政府预测经济增长。科学家们试图预测未来的人口。企业预测产品需求——这是专业数据科学家的共同任务。预测与实体杂货店尤其相关，实体杂货店必须与要购买的库存量密切相关。稍微预测一下，杂货店就会被积压的、易腐烂的商品困住。</a:t>
            </a:r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赛 题 背 景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9155" cy="1712238"/>
            <a:chOff x="6629352" y="1760489"/>
            <a:chExt cx="8788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赛题简介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8876" cy="738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赛 题 任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务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51405" y="2051050"/>
            <a:ext cx="5590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预测在厄瓜多尔 Favorita 商店销售的数千种产品系列的销售额。训练数据包括日期、商店和产品信息、该商品是否正在促销以及销售数字。其他文件包括可能对构建模型有用的补充信息。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9155" cy="1712238"/>
            <a:chOff x="6629352" y="1760489"/>
            <a:chExt cx="878876" cy="22829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5443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100" b="1" dirty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赛题简介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8876" cy="738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01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87400"/>
            <a:ext cx="1800225" cy="70739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399540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赛 题 数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405" y="1724660"/>
            <a:ext cx="2819400" cy="2943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805" y="1825625"/>
            <a:ext cx="5985510" cy="335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40"/>
          <p:cNvGrpSpPr/>
          <p:nvPr/>
        </p:nvGrpSpPr>
        <p:grpSpPr>
          <a:xfrm>
            <a:off x="3594521" y="2415363"/>
            <a:ext cx="2892343" cy="1168479"/>
            <a:chOff x="5616530" y="-1285285"/>
            <a:chExt cx="3856457" cy="1557975"/>
          </a:xfrm>
        </p:grpSpPr>
        <p:sp>
          <p:nvSpPr>
            <p:cNvPr id="6" name="矩形 5"/>
            <p:cNvSpPr/>
            <p:nvPr/>
          </p:nvSpPr>
          <p:spPr>
            <a:xfrm>
              <a:off x="5637293" y="-136251"/>
              <a:ext cx="3835694" cy="40894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defRPr/>
              </a:pPr>
              <a:r>
                <a:rPr lang="en-US" altLang="zh-CN" sz="1400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Game analysis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616530" y="-1285285"/>
              <a:ext cx="3225799" cy="86021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36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36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84267" y="2015254"/>
            <a:ext cx="28258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000" b="1" i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02.</a:t>
            </a:r>
            <a:endParaRPr kumimoji="1" lang="zh-CN" altLang="en-US" sz="13000" b="1" i="1" dirty="0">
              <a:solidFill>
                <a:schemeClr val="bg1">
                  <a:lumMod val="6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7265049" y="2133600"/>
            <a:ext cx="4926953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77240"/>
            <a:ext cx="1961515" cy="71755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735455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理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3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724660"/>
            <a:ext cx="6897370" cy="182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283" y="3778885"/>
            <a:ext cx="5268595" cy="1383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5455" y="3705543"/>
            <a:ext cx="5269230" cy="175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265" y="5617210"/>
            <a:ext cx="5265420" cy="1112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4"/>
          <p:cNvGrpSpPr/>
          <p:nvPr/>
        </p:nvGrpSpPr>
        <p:grpSpPr>
          <a:xfrm>
            <a:off x="585128" y="1170635"/>
            <a:ext cx="652780" cy="1950363"/>
            <a:chOff x="6629352" y="1760489"/>
            <a:chExt cx="870376" cy="2600487"/>
          </a:xfrm>
        </p:grpSpPr>
        <p:sp>
          <p:nvSpPr>
            <p:cNvPr id="22" name="文本框 21"/>
            <p:cNvSpPr txBox="1"/>
            <p:nvPr/>
          </p:nvSpPr>
          <p:spPr>
            <a:xfrm>
              <a:off x="6807133" y="2499154"/>
              <a:ext cx="673949" cy="186182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l"/>
              <a:r>
                <a:rPr lang="zh-CN" altLang="en-US" sz="21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赛 题 分 析</a:t>
              </a:r>
              <a:endParaRPr lang="zh-CN" altLang="en-US" sz="2100" b="1" dirty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629352" y="1760489"/>
              <a:ext cx="870376" cy="7374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000" b="1" dirty="0" smtClean="0">
                  <a:solidFill>
                    <a:srgbClr val="4C4C4C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02</a:t>
              </a:r>
              <a:endParaRPr lang="en-US" altLang="zh-CN" sz="3000" b="1" dirty="0" smtClean="0">
                <a:solidFill>
                  <a:srgbClr val="4C4C4C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2190750" y="777240"/>
            <a:ext cx="1961515" cy="717550"/>
            <a:chOff x="3450" y="1240"/>
            <a:chExt cx="2835" cy="1114"/>
          </a:xfrm>
        </p:grpSpPr>
        <p:sp>
          <p:nvSpPr>
            <p:cNvPr id="5" name="矩形 4"/>
            <p:cNvSpPr/>
            <p:nvPr>
              <p:custDataLst>
                <p:tags r:id="rId2"/>
              </p:custDataLst>
            </p:nvPr>
          </p:nvSpPr>
          <p:spPr>
            <a:xfrm>
              <a:off x="3575" y="1398"/>
              <a:ext cx="2711" cy="9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3450" y="1240"/>
              <a:ext cx="2711" cy="956"/>
            </a:xfrm>
            <a:prstGeom prst="rect">
              <a:avLst/>
            </a:prstGeom>
            <a:solidFill>
              <a:schemeClr val="lt1"/>
            </a:solidFill>
            <a:ln w="25400">
              <a:solidFill>
                <a:schemeClr val="dk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8" name="Title 6"/>
          <p:cNvSpPr txBox="1"/>
          <p:nvPr>
            <p:custDataLst>
              <p:tags r:id="rId4"/>
            </p:custDataLst>
          </p:nvPr>
        </p:nvSpPr>
        <p:spPr>
          <a:xfrm>
            <a:off x="2351405" y="916305"/>
            <a:ext cx="1735455" cy="34925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none" lIns="72000" tIns="36195" rIns="72000" bIns="36195" anchor="t" anchorCtr="0">
            <a:sp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数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据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处</a:t>
            </a:r>
            <a:r>
              <a:rPr altLang="zh-CN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1800" spc="159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理</a:t>
            </a:r>
            <a:endParaRPr lang="zh-CN" altLang="en-US" sz="1800" spc="159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835" y="1904365"/>
            <a:ext cx="6503035" cy="142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568" y="3538220"/>
            <a:ext cx="5272405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2143" y="4157345"/>
            <a:ext cx="5266055" cy="228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EXTBOXSTYLE_GUID" val="{2c00cd78-2bda-4016-b135-6ba3acfe4ecd}"/>
</p:tagLst>
</file>

<file path=ppt/tags/tag10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BOXSTYLE_GUID" val="{2c00cd78-2bda-4016-b135-6ba3acfe4ecd}"/>
</p:tagLst>
</file>

<file path=ppt/tags/tag14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TEXTBOXSTYLE_GUID" val="{2c00cd78-2bda-4016-b135-6ba3acfe4ecd}"/>
</p:tagLst>
</file>

<file path=ppt/tags/tag18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TEXTBOXSTYLE_GUID" val="{2c00cd78-2bda-4016-b135-6ba3acfe4ecd}"/>
</p:tagLst>
</file>

<file path=ppt/tags/tag22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BOXSTYLE_GUID" val="{2c00cd78-2bda-4016-b135-6ba3acfe4ecd}"/>
</p:tagLst>
</file>

<file path=ppt/tags/tag26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BOXSTYLE_GUID" val="{2c00cd78-2bda-4016-b135-6ba3acfe4ecd}"/>
</p:tagLst>
</file>

<file path=ppt/tags/tag3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BOXSTYLE_GUID" val="{2c00cd78-2bda-4016-b135-6ba3acfe4ecd}"/>
</p:tagLst>
</file>

<file path=ppt/tags/tag34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BOXSTYLE_GUID" val="{2c00cd78-2bda-4016-b135-6ba3acfe4ecd}"/>
</p:tagLst>
</file>

<file path=ppt/tags/tag38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BOXSTYLE_GUID" val="{2c00cd78-2bda-4016-b135-6ba3acfe4ecd}"/>
</p:tagLst>
</file>

<file path=ppt/tags/tag42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BOXSTYLE_GUID" val="{cb6e57b7-0191-41a8-b752-2d79ba000623}"/>
</p:tagLst>
</file>

<file path=ppt/tags/tag46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b6e57b7-0191-41a8-b752-2d79ba000623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b6e57b7-0191-41a8-b752-2d79ba000623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b6e57b7-0191-41a8-b752-2d79ba000623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UNIT_TEXTBOXSTYLE_GUID" val="{2c00cd78-2bda-4016-b135-6ba3acfe4ecd}"/>
</p:tagLst>
</file>

<file path=ppt/tags/tag5.xml><?xml version="1.0" encoding="utf-8"?>
<p:tagLst xmlns:p="http://schemas.openxmlformats.org/presentationml/2006/main">
  <p:tag name="KSO_WM_UNIT_TEXTBOXSTYLE_GUID" val="{2c00cd78-2bda-4016-b135-6ba3acfe4ecd}"/>
</p:tagLst>
</file>

<file path=ppt/tags/tag50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PLACING_PICTURE_USER_VIEWPORT" val="{&quot;height&quot;:427,&quot;width&quot;:5126}"/>
</p:tagLst>
</file>

<file path=ppt/tags/tag54.xml><?xml version="1.0" encoding="utf-8"?>
<p:tagLst xmlns:p="http://schemas.openxmlformats.org/presentationml/2006/main">
  <p:tag name="KSO_WM_UNIT_TEXTBOXSTYLE_GUID" val="{2c00cd78-2bda-4016-b135-6ba3acfe4ecd}"/>
</p:tagLst>
</file>

<file path=ppt/tags/tag55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UNIT_TEXTBOXSTYLE_GUID" val="{deb9f9a8-acb2-4af1-b92b-cf33dc25b23d}"/>
</p:tagLst>
</file>

<file path=ppt/tags/tag59.xml><?xml version="1.0" encoding="utf-8"?>
<p:tagLst xmlns:p="http://schemas.openxmlformats.org/presentationml/2006/main">
  <p:tag name="KSO_WM_UNIT_TEXTBOXSTYLE_SHAPETYPE" val="1"/>
  <p:tag name="KSO_WM_UNIT_TEXTBOXSTYLE_ADJUSTLEFT" val="0_-19.60001"/>
  <p:tag name="KSO_WM_UNIT_TEXTBOXSTYLE_ADJUSTTOP" val="0_-17.2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44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deb9f9a8-acb2-4af1-b92b-cf33dc25b23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TEXTBOXSTYLE_SHAPETYPE" val="1"/>
  <p:tag name="KSO_WM_UNIT_TEXTBOXSTYLE_ADJUSTLEFT" val="0_-25.15001"/>
  <p:tag name="KSO_WM_UNIT_TEXTBOXSTYLE_ADJUSTTOP" val="0_-23.5"/>
  <p:tag name="KSO_WM_UNIT_TEXTBOXSTYLE_ADJUSTWIDTH" val="100_50.30002"/>
  <p:tag name="KSO_WM_UNIT_TEXTBOXSTYLE_ADJUSTHEIGTH" val="100_46.9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44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deb9f9a8-acb2-4af1-b92b-cf33dc25b23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44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deb9f9a8-acb2-4af1-b92b-cf33dc25b23d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BOXSTYLE_GUID" val="{2c00cd78-2bda-4016-b135-6ba3acfe4ecd}"/>
</p:tagLst>
</file>

<file path=ppt/tags/tag63.xml><?xml version="1.0" encoding="utf-8"?>
<p:tagLst xmlns:p="http://schemas.openxmlformats.org/presentationml/2006/main">
  <p:tag name="KSO_WM_UNIT_TEXTBOXSTYLE_SHAPETYPE" val="1"/>
  <p:tag name="KSO_WM_UNIT_TEXTBOXSTYLE_ADJUSTLEFT" val="0_-6.400002"/>
  <p:tag name="KSO_WM_UNIT_TEXTBOXSTYLE_ADJUSTTOP" val="0_-2.2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883_21*i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BOXSTYLE_SHAPETYPE" val="1"/>
  <p:tag name="KSO_WM_UNIT_TEXTBOXSTYLE_ADJUSTLEFT" val="0_-12.65"/>
  <p:tag name="KSO_WM_UNIT_TEXTBOXSTYLE_ADJUSTTOP" val="0_-10.15"/>
  <p:tag name="KSO_WM_UNIT_TEXTBOXSTYLE_ADJUSTWIDTH" val="100_25.35001"/>
  <p:tag name="KSO_WM_UNIT_TEXTBOXSTYLE_ADJUSTHEIGTH" val="100_20.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883_21*i*2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FILL_FORE_SCHEMECOLOR_INDEX_BRIGHTNESS" val="0"/>
  <p:tag name="KSO_WM_UNIT_FILL_FORE_SCHEMECOLOR_INDEX" val="14"/>
  <p:tag name="KSO_WM_UNIT_FILL_TYPE" val="1"/>
  <p:tag name="KSO_WM_UNIT_LINE_FORE_SCHEMECOLOR_INDEX_BRIGHTNESS" val="0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BOXSTYLE_SHAPETYPE" val="0"/>
  <p:tag name="KSO_WM_UNIT_TEXTBOXSTYLE_TEMPLATETYPE" val="1"/>
  <p:tag name="KSO_WM_UNIT_ISCONTENTSTITLE" val="0"/>
  <p:tag name="KSO_WM_UNIT_PRESET_TEXT" val="单击此处输入正文标题内容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883_21*a*1"/>
  <p:tag name="KSO_WM_TEMPLATE_CATEGORY" val="mixed"/>
  <p:tag name="KSO_WM_TEMPLATE_INDEX" val="20201883"/>
  <p:tag name="KSO_WM_UNIT_LAYERLEVEL" val="1"/>
  <p:tag name="KSO_WM_TAG_VERSION" val="1.0"/>
  <p:tag name="KSO_WM_BEAUTIFY_FLAG" val="#wm#"/>
  <p:tag name="KSO_WM_UNIT_TEXTBOXSTYLE_GUID" val="{2c00cd78-2bda-4016-b135-6ba3acfe4ecd}"/>
  <p:tag name="KSO_WM_UNIT_TEXTBOXSTYLE_TYPE" val="3"/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TEXTBOXSTYLE_GUID" val="{2c00cd78-2bda-4016-b135-6ba3acfe4ecd}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1781</Words>
  <Application>WPS 演示</Application>
  <PresentationFormat>自定义</PresentationFormat>
  <Paragraphs>184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微软雅黑 Light</vt:lpstr>
      <vt:lpstr>Open Sans</vt:lpstr>
      <vt:lpstr>Segoe Print</vt:lpstr>
      <vt:lpstr>Segoe UI</vt:lpstr>
      <vt:lpstr>Arial Unicode MS</vt:lpstr>
      <vt:lpstr>Calibri</vt:lpstr>
      <vt:lpstr>Times New Roman</vt:lpstr>
      <vt:lpstr>等线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第一PPT，www.1ppt.com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</dc:title>
  <dc:creator>第一PPT</dc:creator>
  <cp:keywords>www.1ppt.com</cp:keywords>
  <dc:description>www.1ppt.com</dc:description>
  <cp:lastModifiedBy>明月清风</cp:lastModifiedBy>
  <cp:revision>112</cp:revision>
  <dcterms:created xsi:type="dcterms:W3CDTF">2017-08-18T03:02:00Z</dcterms:created>
  <dcterms:modified xsi:type="dcterms:W3CDTF">2021-12-14T14:51:36Z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ICV">
    <vt:lpwstr>A32232363A574E308E8A6A1C63B12A7A</vt:lpwstr>
  </property>
</Properties>
</file>